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3" r:id="rId7"/>
    <p:sldId id="264" r:id="rId8"/>
    <p:sldId id="265"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646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2" d="100"/>
          <a:sy n="62" d="100"/>
        </p:scale>
        <p:origin x="72" y="3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image" Target="../media/image2.jpg"/></Relationships>
</file>

<file path=ppt/diagrams/_rels/drawing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image" Target="../media/image3.jp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83604-8A44-4D26-BA3B-AA2A08DA0DAA}" type="doc">
      <dgm:prSet loTypeId="urn:microsoft.com/office/officeart/2011/layout/Picture Frame" loCatId="officeonline" qsTypeId="urn:microsoft.com/office/officeart/2005/8/quickstyle/simple1" qsCatId="simple" csTypeId="urn:microsoft.com/office/officeart/2005/8/colors/accent2_1" csCatId="accent2" phldr="1"/>
      <dgm:spPr/>
      <dgm:t>
        <a:bodyPr/>
        <a:lstStyle/>
        <a:p>
          <a:endParaRPr lang="en-US"/>
        </a:p>
      </dgm:t>
    </dgm:pt>
    <dgm:pt modelId="{727CB9BC-31B4-4EE5-800C-A59A042F220D}">
      <dgm:prSet phldrT="[Text]" custT="1"/>
      <dgm:spPr/>
      <dgm:t>
        <a:bodyPr/>
        <a:lstStyle/>
        <a:p>
          <a:pPr algn="ctr"/>
          <a:r>
            <a:rPr lang="en-US" sz="2000" b="1" dirty="0"/>
            <a:t>1. Summarize the importance of designing for learning transfer.</a:t>
          </a:r>
        </a:p>
      </dgm:t>
    </dgm:pt>
    <dgm:pt modelId="{BEAB2E90-AFB4-45E6-8151-A5BB760B43EA}" type="parTrans" cxnId="{B86D4CA0-A440-4D52-AF1B-469C7AE363BA}">
      <dgm:prSet/>
      <dgm:spPr/>
      <dgm:t>
        <a:bodyPr/>
        <a:lstStyle/>
        <a:p>
          <a:endParaRPr lang="en-US"/>
        </a:p>
      </dgm:t>
    </dgm:pt>
    <dgm:pt modelId="{22E780CC-48D4-41AA-B4CE-D61B100651F3}" type="sibTrans" cxnId="{B86D4CA0-A440-4D52-AF1B-469C7AE363BA}">
      <dgm:prSet/>
      <dgm:spPr/>
      <dgm:t>
        <a:bodyPr/>
        <a:lstStyle/>
        <a:p>
          <a:endParaRPr lang="en-US"/>
        </a:p>
      </dgm:t>
    </dgm:pt>
    <dgm:pt modelId="{C89D1F5F-7B85-4DC4-B845-B66E452FBE1F}">
      <dgm:prSet phldrT="[Text]" custT="1"/>
      <dgm:spPr/>
      <dgm:t>
        <a:bodyPr/>
        <a:lstStyle/>
        <a:p>
          <a:pPr algn="ctr"/>
          <a:r>
            <a:rPr lang="en-US" sz="2000" b="1" dirty="0"/>
            <a:t>2. Identify ways to ensure learning systems include transfer opportunities.</a:t>
          </a:r>
        </a:p>
      </dgm:t>
    </dgm:pt>
    <dgm:pt modelId="{E1AF358A-66EE-40B6-9223-F748E983F048}" type="parTrans" cxnId="{194E048F-4494-411B-8ABF-8764244D13BC}">
      <dgm:prSet/>
      <dgm:spPr/>
      <dgm:t>
        <a:bodyPr/>
        <a:lstStyle/>
        <a:p>
          <a:endParaRPr lang="en-US"/>
        </a:p>
      </dgm:t>
    </dgm:pt>
    <dgm:pt modelId="{30B7AF40-C813-46A9-88E7-F123AEE5733B}" type="sibTrans" cxnId="{194E048F-4494-411B-8ABF-8764244D13BC}">
      <dgm:prSet/>
      <dgm:spPr/>
      <dgm:t>
        <a:bodyPr/>
        <a:lstStyle/>
        <a:p>
          <a:endParaRPr lang="en-US"/>
        </a:p>
      </dgm:t>
    </dgm:pt>
    <dgm:pt modelId="{A09BFA9B-6D62-4B89-AE86-DCB287C1A85E}" type="pres">
      <dgm:prSet presAssocID="{89E83604-8A44-4D26-BA3B-AA2A08DA0DAA}" presName="Name0" presStyleCnt="0">
        <dgm:presLayoutVars>
          <dgm:chMax/>
          <dgm:chPref/>
          <dgm:dir/>
        </dgm:presLayoutVars>
      </dgm:prSet>
      <dgm:spPr/>
    </dgm:pt>
    <dgm:pt modelId="{94C6BBB6-268C-4DBF-B20F-25B3552FB720}" type="pres">
      <dgm:prSet presAssocID="{727CB9BC-31B4-4EE5-800C-A59A042F220D}" presName="composite" presStyleCnt="0"/>
      <dgm:spPr/>
    </dgm:pt>
    <dgm:pt modelId="{4489119B-8E35-4716-B1E6-3D7F83EFB7C1}" type="pres">
      <dgm:prSet presAssocID="{727CB9BC-31B4-4EE5-800C-A59A042F220D}" presName="ParentText" presStyleLbl="revTx" presStyleIdx="0" presStyleCnt="2" custLinFactNeighborX="-128" custLinFactNeighborY="23733">
        <dgm:presLayoutVars>
          <dgm:chMax val="0"/>
          <dgm:chPref val="0"/>
          <dgm:bulletEnabled val="1"/>
        </dgm:presLayoutVars>
      </dgm:prSet>
      <dgm:spPr/>
    </dgm:pt>
    <dgm:pt modelId="{CF7EC4B6-410C-479A-8DFD-60F4702261A3}" type="pres">
      <dgm:prSet presAssocID="{727CB9BC-31B4-4EE5-800C-A59A042F220D}" presName="Accent1" presStyleLbl="parChTrans1D1" presStyleIdx="0" presStyleCnt="2" custLinFactNeighborX="-127" custLinFactNeighborY="4967"/>
      <dgm:spPr/>
    </dgm:pt>
    <dgm:pt modelId="{4A9E2B15-0F08-48CB-A474-CB2BE0C92227}" type="pres">
      <dgm:prSet presAssocID="{727CB9BC-31B4-4EE5-800C-A59A042F220D}" presName="Image" presStyleLbl="alignImgPlace1" presStyleIdx="0" presStyleCnt="2" custLinFactNeighborY="-3883"/>
      <dgm:spPr>
        <a:blipFill>
          <a:blip xmlns:r="http://schemas.openxmlformats.org/officeDocument/2006/relationships" r:embed="rId1"/>
          <a:srcRect/>
          <a:stretch>
            <a:fillRect l="-5000" r="-5000"/>
          </a:stretch>
        </a:blipFill>
      </dgm:spPr>
      <dgm:extLst>
        <a:ext uri="{E40237B7-FDA0-4F09-8148-C483321AD2D9}">
          <dgm14:cNvPr xmlns:dgm14="http://schemas.microsoft.com/office/drawing/2010/diagram" id="0" name="" descr="Collaborative meeting table"/>
        </a:ext>
      </dgm:extLst>
    </dgm:pt>
    <dgm:pt modelId="{A0345DC0-2441-4016-9E48-9B498AE8B771}" type="pres">
      <dgm:prSet presAssocID="{22E780CC-48D4-41AA-B4CE-D61B100651F3}" presName="sibTrans" presStyleCnt="0"/>
      <dgm:spPr/>
    </dgm:pt>
    <dgm:pt modelId="{E65EE4C4-C662-45BD-A5E7-56BE06C8B8C2}" type="pres">
      <dgm:prSet presAssocID="{C89D1F5F-7B85-4DC4-B845-B66E452FBE1F}" presName="composite" presStyleCnt="0"/>
      <dgm:spPr/>
    </dgm:pt>
    <dgm:pt modelId="{D08A370C-0632-4B98-A34B-F32922CBF65A}" type="pres">
      <dgm:prSet presAssocID="{C89D1F5F-7B85-4DC4-B845-B66E452FBE1F}" presName="ParentText" presStyleLbl="revTx" presStyleIdx="1" presStyleCnt="2" custLinFactNeighborY="21575">
        <dgm:presLayoutVars>
          <dgm:chMax val="0"/>
          <dgm:chPref val="0"/>
          <dgm:bulletEnabled val="1"/>
        </dgm:presLayoutVars>
      </dgm:prSet>
      <dgm:spPr/>
    </dgm:pt>
    <dgm:pt modelId="{41B06877-9051-49BE-BB11-8118704022E6}" type="pres">
      <dgm:prSet presAssocID="{C89D1F5F-7B85-4DC4-B845-B66E452FBE1F}" presName="Accent1" presStyleLbl="parChTrans1D1" presStyleIdx="1" presStyleCnt="2" custLinFactNeighborY="5322"/>
      <dgm:spPr/>
    </dgm:pt>
    <dgm:pt modelId="{BC288446-48D3-4F49-B843-87F6D3760B57}" type="pres">
      <dgm:prSet presAssocID="{C89D1F5F-7B85-4DC4-B845-B66E452FBE1F}" presName="Image" presStyleLbl="alignImgPlace1" presStyleIdx="1" presStyleCnt="2" custLinFactNeighborX="127" custLinFactNeighborY="-4480"/>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descr="A team studying a blueprint"/>
        </a:ext>
      </dgm:extLst>
    </dgm:pt>
  </dgm:ptLst>
  <dgm:cxnLst>
    <dgm:cxn modelId="{F9F66D03-7A62-49EB-9188-DDAE449C1683}" type="presOf" srcId="{89E83604-8A44-4D26-BA3B-AA2A08DA0DAA}" destId="{A09BFA9B-6D62-4B89-AE86-DCB287C1A85E}" srcOrd="0" destOrd="0" presId="urn:microsoft.com/office/officeart/2011/layout/Picture Frame"/>
    <dgm:cxn modelId="{B0155C26-3D71-4A63-9DB9-E7CF860A853A}" type="presOf" srcId="{727CB9BC-31B4-4EE5-800C-A59A042F220D}" destId="{4489119B-8E35-4716-B1E6-3D7F83EFB7C1}" srcOrd="0" destOrd="0" presId="urn:microsoft.com/office/officeart/2011/layout/Picture Frame"/>
    <dgm:cxn modelId="{194E048F-4494-411B-8ABF-8764244D13BC}" srcId="{89E83604-8A44-4D26-BA3B-AA2A08DA0DAA}" destId="{C89D1F5F-7B85-4DC4-B845-B66E452FBE1F}" srcOrd="1" destOrd="0" parTransId="{E1AF358A-66EE-40B6-9223-F748E983F048}" sibTransId="{30B7AF40-C813-46A9-88E7-F123AEE5733B}"/>
    <dgm:cxn modelId="{B86D4CA0-A440-4D52-AF1B-469C7AE363BA}" srcId="{89E83604-8A44-4D26-BA3B-AA2A08DA0DAA}" destId="{727CB9BC-31B4-4EE5-800C-A59A042F220D}" srcOrd="0" destOrd="0" parTransId="{BEAB2E90-AFB4-45E6-8151-A5BB760B43EA}" sibTransId="{22E780CC-48D4-41AA-B4CE-D61B100651F3}"/>
    <dgm:cxn modelId="{FC96E2D0-0148-408F-AC93-F0B330976624}" type="presOf" srcId="{C89D1F5F-7B85-4DC4-B845-B66E452FBE1F}" destId="{D08A370C-0632-4B98-A34B-F32922CBF65A}" srcOrd="0" destOrd="0" presId="urn:microsoft.com/office/officeart/2011/layout/Picture Frame"/>
    <dgm:cxn modelId="{D5F7B788-5203-419D-AABD-784639861090}" type="presParOf" srcId="{A09BFA9B-6D62-4B89-AE86-DCB287C1A85E}" destId="{94C6BBB6-268C-4DBF-B20F-25B3552FB720}" srcOrd="0" destOrd="0" presId="urn:microsoft.com/office/officeart/2011/layout/Picture Frame"/>
    <dgm:cxn modelId="{80829ADC-AA3C-4972-AF99-D7D0FC239F71}" type="presParOf" srcId="{94C6BBB6-268C-4DBF-B20F-25B3552FB720}" destId="{4489119B-8E35-4716-B1E6-3D7F83EFB7C1}" srcOrd="0" destOrd="0" presId="urn:microsoft.com/office/officeart/2011/layout/Picture Frame"/>
    <dgm:cxn modelId="{C4011271-37C9-42CD-8D45-040E6F97B071}" type="presParOf" srcId="{94C6BBB6-268C-4DBF-B20F-25B3552FB720}" destId="{CF7EC4B6-410C-479A-8DFD-60F4702261A3}" srcOrd="1" destOrd="0" presId="urn:microsoft.com/office/officeart/2011/layout/Picture Frame"/>
    <dgm:cxn modelId="{215072B1-629B-4E21-B703-8821978F6850}" type="presParOf" srcId="{94C6BBB6-268C-4DBF-B20F-25B3552FB720}" destId="{4A9E2B15-0F08-48CB-A474-CB2BE0C92227}" srcOrd="2" destOrd="0" presId="urn:microsoft.com/office/officeart/2011/layout/Picture Frame"/>
    <dgm:cxn modelId="{71C30ED1-4DEC-4D12-AD50-7FCA09286CC7}" type="presParOf" srcId="{A09BFA9B-6D62-4B89-AE86-DCB287C1A85E}" destId="{A0345DC0-2441-4016-9E48-9B498AE8B771}" srcOrd="1" destOrd="0" presId="urn:microsoft.com/office/officeart/2011/layout/Picture Frame"/>
    <dgm:cxn modelId="{3E6EE3E6-C174-47E7-8B25-27A1D69BE05C}" type="presParOf" srcId="{A09BFA9B-6D62-4B89-AE86-DCB287C1A85E}" destId="{E65EE4C4-C662-45BD-A5E7-56BE06C8B8C2}" srcOrd="2" destOrd="0" presId="urn:microsoft.com/office/officeart/2011/layout/Picture Frame"/>
    <dgm:cxn modelId="{ADBC66E3-AA3B-433C-AC32-5A6B8A9A23E8}" type="presParOf" srcId="{E65EE4C4-C662-45BD-A5E7-56BE06C8B8C2}" destId="{D08A370C-0632-4B98-A34B-F32922CBF65A}" srcOrd="0" destOrd="0" presId="urn:microsoft.com/office/officeart/2011/layout/Picture Frame"/>
    <dgm:cxn modelId="{5042292B-7BCA-47A9-9544-5610B12DA256}" type="presParOf" srcId="{E65EE4C4-C662-45BD-A5E7-56BE06C8B8C2}" destId="{41B06877-9051-49BE-BB11-8118704022E6}" srcOrd="1" destOrd="0" presId="urn:microsoft.com/office/officeart/2011/layout/Picture Frame"/>
    <dgm:cxn modelId="{209EB7E9-55A9-477F-B8BE-7029F527DA63}" type="presParOf" srcId="{E65EE4C4-C662-45BD-A5E7-56BE06C8B8C2}" destId="{BC288446-48D3-4F49-B843-87F6D3760B57}" srcOrd="2" destOrd="0" presId="urn:microsoft.com/office/officeart/2011/layout/Picture Fram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88446-48D3-4F49-B843-87F6D3760B57}">
      <dsp:nvSpPr>
        <dsp:cNvPr id="0" name=""/>
        <dsp:cNvSpPr/>
      </dsp:nvSpPr>
      <dsp:spPr>
        <a:xfrm>
          <a:off x="6007149" y="423486"/>
          <a:ext cx="4508430" cy="27830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E2B15-0F08-48CB-A474-CB2BE0C92227}">
      <dsp:nvSpPr>
        <dsp:cNvPr id="0" name=""/>
        <dsp:cNvSpPr/>
      </dsp:nvSpPr>
      <dsp:spPr>
        <a:xfrm>
          <a:off x="356061" y="440101"/>
          <a:ext cx="4508430" cy="2783029"/>
        </a:xfrm>
        <a:prstGeom prst="rect">
          <a:avLst/>
        </a:prstGeom>
        <a:blipFill>
          <a:blip xmlns:r="http://schemas.openxmlformats.org/officeDocument/2006/relationships" r:embed="rId2"/>
          <a:srcRect/>
          <a:stretch>
            <a:fillRect l="-5000" r="-5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89119B-8E35-4716-B1E6-3D7F83EFB7C1}">
      <dsp:nvSpPr>
        <dsp:cNvPr id="0" name=""/>
        <dsp:cNvSpPr/>
      </dsp:nvSpPr>
      <dsp:spPr>
        <a:xfrm>
          <a:off x="0" y="3427938"/>
          <a:ext cx="4499198" cy="476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ctr" defTabSz="889000">
            <a:lnSpc>
              <a:spcPct val="90000"/>
            </a:lnSpc>
            <a:spcBef>
              <a:spcPct val="0"/>
            </a:spcBef>
            <a:spcAft>
              <a:spcPct val="35000"/>
            </a:spcAft>
            <a:buNone/>
          </a:pPr>
          <a:r>
            <a:rPr lang="en-US" sz="2000" b="1" kern="1200" dirty="0"/>
            <a:t>1. Summarize the importance of designing for learning transfer.</a:t>
          </a:r>
        </a:p>
      </dsp:txBody>
      <dsp:txXfrm>
        <a:off x="0" y="3427938"/>
        <a:ext cx="4499198" cy="476207"/>
      </dsp:txXfrm>
    </dsp:sp>
    <dsp:sp modelId="{CF7EC4B6-410C-479A-8DFD-60F4702261A3}">
      <dsp:nvSpPr>
        <dsp:cNvPr id="0" name=""/>
        <dsp:cNvSpPr/>
      </dsp:nvSpPr>
      <dsp:spPr>
        <a:xfrm>
          <a:off x="22" y="1051346"/>
          <a:ext cx="4506972" cy="2895652"/>
        </a:xfrm>
        <a:prstGeom prst="rect">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8A370C-0632-4B98-A34B-F32922CBF65A}">
      <dsp:nvSpPr>
        <dsp:cNvPr id="0" name=""/>
        <dsp:cNvSpPr/>
      </dsp:nvSpPr>
      <dsp:spPr>
        <a:xfrm>
          <a:off x="5651108" y="3417662"/>
          <a:ext cx="4499198" cy="476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b" anchorCtr="0">
          <a:noAutofit/>
        </a:bodyPr>
        <a:lstStyle/>
        <a:p>
          <a:pPr marL="0" lvl="0" indent="0" algn="ctr" defTabSz="889000">
            <a:lnSpc>
              <a:spcPct val="90000"/>
            </a:lnSpc>
            <a:spcBef>
              <a:spcPct val="0"/>
            </a:spcBef>
            <a:spcAft>
              <a:spcPct val="35000"/>
            </a:spcAft>
            <a:buNone/>
          </a:pPr>
          <a:r>
            <a:rPr lang="en-US" sz="2000" b="1" kern="1200" dirty="0"/>
            <a:t>2. Identify ways to ensure learning systems include transfer opportunities.</a:t>
          </a:r>
        </a:p>
      </dsp:txBody>
      <dsp:txXfrm>
        <a:off x="5651108" y="3417662"/>
        <a:ext cx="4499198" cy="476207"/>
      </dsp:txXfrm>
    </dsp:sp>
    <dsp:sp modelId="{41B06877-9051-49BE-BB11-8118704022E6}">
      <dsp:nvSpPr>
        <dsp:cNvPr id="0" name=""/>
        <dsp:cNvSpPr/>
      </dsp:nvSpPr>
      <dsp:spPr>
        <a:xfrm>
          <a:off x="5651108" y="1061625"/>
          <a:ext cx="4506972" cy="2895652"/>
        </a:xfrm>
        <a:prstGeom prst="rect">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685A-0F43-E553-3186-D1AEF00CBB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1332CD-42F1-94D3-D9F5-F5920E9A3F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BC1BB0-822F-A894-ECD3-E63994E4C7EB}"/>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5" name="Footer Placeholder 4">
            <a:extLst>
              <a:ext uri="{FF2B5EF4-FFF2-40B4-BE49-F238E27FC236}">
                <a16:creationId xmlns:a16="http://schemas.microsoft.com/office/drawing/2014/main" id="{862C68DC-BD77-E89A-F362-B3B0DBB44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8CE74-3057-95D1-AACC-082C10B7EFFB}"/>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7498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BB51-10C1-8EC2-8B62-8E18CD3F5C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E6ECE5-A0F5-3427-ED23-1FEFF8707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8159C-4D19-224D-B85D-EB013541C004}"/>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5" name="Footer Placeholder 4">
            <a:extLst>
              <a:ext uri="{FF2B5EF4-FFF2-40B4-BE49-F238E27FC236}">
                <a16:creationId xmlns:a16="http://schemas.microsoft.com/office/drawing/2014/main" id="{21A12A60-8E53-7A02-E59E-FFEDC80EB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EA31AC-9C07-919B-345A-7CF4BBCBF2C9}"/>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128456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F45328-1CE4-37F0-F62D-BC7EFFFC9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38141A-CCD0-BE8E-9FC7-B64AAFA7DC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43A9B-E083-CC8C-ACE1-B40037BFBF16}"/>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5" name="Footer Placeholder 4">
            <a:extLst>
              <a:ext uri="{FF2B5EF4-FFF2-40B4-BE49-F238E27FC236}">
                <a16:creationId xmlns:a16="http://schemas.microsoft.com/office/drawing/2014/main" id="{18E6C079-7286-9545-A4C3-E9E6B3616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60640-457D-58CB-832E-0D9587B67AA0}"/>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101463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DB49E-3CF0-5F71-B7E9-3572143150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0E1DC0-AC81-C975-CC6E-5E75002C64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59174-8BF5-AE42-339D-956CBE464D9A}"/>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5" name="Footer Placeholder 4">
            <a:extLst>
              <a:ext uri="{FF2B5EF4-FFF2-40B4-BE49-F238E27FC236}">
                <a16:creationId xmlns:a16="http://schemas.microsoft.com/office/drawing/2014/main" id="{2E0B5B2B-39E3-A703-57A6-4C104BEA9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A218BD-E97C-20D3-E786-FAB810EB5DA7}"/>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2580284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E8A9-4542-C92F-C629-22F26CDED9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B5A489-75CB-98B4-1EC1-776C8326C2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11589B-52C9-0A60-108C-DC10E7206A95}"/>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5" name="Footer Placeholder 4">
            <a:extLst>
              <a:ext uri="{FF2B5EF4-FFF2-40B4-BE49-F238E27FC236}">
                <a16:creationId xmlns:a16="http://schemas.microsoft.com/office/drawing/2014/main" id="{2049DE7E-A0C3-FE9B-1010-10AAEBD8C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1C0EA-36A5-533E-F841-53E543819A21}"/>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95452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7B65-393F-CEFF-E4E9-6D7301ECF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0B4C8-8141-4E72-3D1A-A626B53FE8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983B17-17B8-69DB-0DF3-10DD018522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00DEFC-A239-75D7-8E59-A66B7378FE7D}"/>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6" name="Footer Placeholder 5">
            <a:extLst>
              <a:ext uri="{FF2B5EF4-FFF2-40B4-BE49-F238E27FC236}">
                <a16:creationId xmlns:a16="http://schemas.microsoft.com/office/drawing/2014/main" id="{C5EB287D-78A4-ED18-954D-46A985ECA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32580-C210-FD72-B870-CE1A8CBA626C}"/>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4133300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F702F-5943-B8F6-EAC6-343940C764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EBD0B8-19FE-9958-B1A2-94D1E4A57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7643EB-50A5-2D2F-1987-C3A67B8809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AF9FFA-42D1-6C56-E754-CD0A5A6F13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35BA25-3F03-5EB2-BD2F-B3B7C712E6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CB37CC-0553-D34F-504B-17BE4A17F6BC}"/>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8" name="Footer Placeholder 7">
            <a:extLst>
              <a:ext uri="{FF2B5EF4-FFF2-40B4-BE49-F238E27FC236}">
                <a16:creationId xmlns:a16="http://schemas.microsoft.com/office/drawing/2014/main" id="{8DDC4D26-5E8E-5B67-93DB-09851E2D36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20E68-FF1D-545D-5DC1-FD5468D4E27A}"/>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1391941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C5F7-FBC3-F49F-0575-E98CCBA9C2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4F8B4-9550-757F-2388-74C986140B8A}"/>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4" name="Footer Placeholder 3">
            <a:extLst>
              <a:ext uri="{FF2B5EF4-FFF2-40B4-BE49-F238E27FC236}">
                <a16:creationId xmlns:a16="http://schemas.microsoft.com/office/drawing/2014/main" id="{541E4DF0-10C8-7ECF-F2A7-7430B0E3EE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46CD0C-CFB8-6C9B-3FC7-4AEEF49E8838}"/>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282958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BD6743-2197-BB2B-972A-39D9CA2BAF1D}"/>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3" name="Footer Placeholder 2">
            <a:extLst>
              <a:ext uri="{FF2B5EF4-FFF2-40B4-BE49-F238E27FC236}">
                <a16:creationId xmlns:a16="http://schemas.microsoft.com/office/drawing/2014/main" id="{309AA21A-6147-D2B1-CAFA-490EB5335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C80A7C-A679-A7AC-10DA-A9D879F2A5CF}"/>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391436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C96B-AAE1-A434-F607-249273C0F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BB1515-88A9-6025-C7CC-E9EDED7621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6D4982-2964-FC73-BA09-C41CD0B66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CE704-DB4B-C9F3-A0B8-B8499DBDF9D6}"/>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6" name="Footer Placeholder 5">
            <a:extLst>
              <a:ext uri="{FF2B5EF4-FFF2-40B4-BE49-F238E27FC236}">
                <a16:creationId xmlns:a16="http://schemas.microsoft.com/office/drawing/2014/main" id="{094F65A1-797C-5052-3E16-D7743223B0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84646-F5EF-D312-1F0C-007D114C512A}"/>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1068950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EAEB0-76AF-9DD4-FF29-8061222A18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9FEBA-D89E-8DC2-1D13-ABB121FB9F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8018E2-EEE6-EC2A-0160-B56465757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DB8D3-1A4D-0CBE-CAD5-9FC3F9D08285}"/>
              </a:ext>
            </a:extLst>
          </p:cNvPr>
          <p:cNvSpPr>
            <a:spLocks noGrp="1"/>
          </p:cNvSpPr>
          <p:nvPr>
            <p:ph type="dt" sz="half" idx="10"/>
          </p:nvPr>
        </p:nvSpPr>
        <p:spPr/>
        <p:txBody>
          <a:bodyPr/>
          <a:lstStyle/>
          <a:p>
            <a:fld id="{7D340243-0A12-4D24-BDF3-B7E0677B14D6}" type="datetimeFigureOut">
              <a:rPr lang="en-US" smtClean="0"/>
              <a:t>10/11/2023</a:t>
            </a:fld>
            <a:endParaRPr lang="en-US"/>
          </a:p>
        </p:txBody>
      </p:sp>
      <p:sp>
        <p:nvSpPr>
          <p:cNvPr id="6" name="Footer Placeholder 5">
            <a:extLst>
              <a:ext uri="{FF2B5EF4-FFF2-40B4-BE49-F238E27FC236}">
                <a16:creationId xmlns:a16="http://schemas.microsoft.com/office/drawing/2014/main" id="{C7755264-C82E-E743-9CF9-E1835FEB3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C495B-5A02-3C6F-FA46-3203CFE7DAB5}"/>
              </a:ext>
            </a:extLst>
          </p:cNvPr>
          <p:cNvSpPr>
            <a:spLocks noGrp="1"/>
          </p:cNvSpPr>
          <p:nvPr>
            <p:ph type="sldNum" sz="quarter" idx="12"/>
          </p:nvPr>
        </p:nvSpPr>
        <p:spPr/>
        <p:txBody>
          <a:bodyPr/>
          <a:lstStyle/>
          <a:p>
            <a:fld id="{DF92BBCB-E363-46AA-903E-0D0AA26063A5}" type="slidenum">
              <a:rPr lang="en-US" smtClean="0"/>
              <a:t>‹#›</a:t>
            </a:fld>
            <a:endParaRPr lang="en-US"/>
          </a:p>
        </p:txBody>
      </p:sp>
    </p:spTree>
    <p:extLst>
      <p:ext uri="{BB962C8B-B14F-4D97-AF65-F5344CB8AC3E}">
        <p14:creationId xmlns:p14="http://schemas.microsoft.com/office/powerpoint/2010/main" val="2233309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4FBEA0-7863-EA61-9A37-6462FE69DF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39F6B-4062-F5B2-B52A-97F157F92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74AE62-3FB6-5ACF-19A3-5BAC477998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40243-0A12-4D24-BDF3-B7E0677B14D6}" type="datetimeFigureOut">
              <a:rPr lang="en-US" smtClean="0"/>
              <a:t>10/11/2023</a:t>
            </a:fld>
            <a:endParaRPr lang="en-US"/>
          </a:p>
        </p:txBody>
      </p:sp>
      <p:sp>
        <p:nvSpPr>
          <p:cNvPr id="5" name="Footer Placeholder 4">
            <a:extLst>
              <a:ext uri="{FF2B5EF4-FFF2-40B4-BE49-F238E27FC236}">
                <a16:creationId xmlns:a16="http://schemas.microsoft.com/office/drawing/2014/main" id="{531E6A9C-BB5F-91BD-E8BB-D005D1927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9F6F87-9806-F57F-4F90-559273694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2BBCB-E363-46AA-903E-0D0AA26063A5}" type="slidenum">
              <a:rPr lang="en-US" smtClean="0"/>
              <a:t>‹#›</a:t>
            </a:fld>
            <a:endParaRPr lang="en-US"/>
          </a:p>
        </p:txBody>
      </p:sp>
    </p:spTree>
    <p:extLst>
      <p:ext uri="{BB962C8B-B14F-4D97-AF65-F5344CB8AC3E}">
        <p14:creationId xmlns:p14="http://schemas.microsoft.com/office/powerpoint/2010/main" val="668220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3.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6.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6.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9.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slide" Target="slide8.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looking through a window">
            <a:extLst>
              <a:ext uri="{FF2B5EF4-FFF2-40B4-BE49-F238E27FC236}">
                <a16:creationId xmlns:a16="http://schemas.microsoft.com/office/drawing/2014/main" id="{2B0ABE57-CF9E-5CEB-4D18-34551A19FB41}"/>
              </a:ext>
            </a:extLst>
          </p:cNvPr>
          <p:cNvPicPr>
            <a:picLocks noChangeAspect="1"/>
          </p:cNvPicPr>
          <p:nvPr/>
        </p:nvPicPr>
        <p:blipFill rotWithShape="1">
          <a:blip r:embed="rId2">
            <a:extLst>
              <a:ext uri="{28A0092B-C50C-407E-A947-70E740481C1C}">
                <a14:useLocalDpi xmlns:a14="http://schemas.microsoft.com/office/drawing/2010/main" val="0"/>
              </a:ext>
            </a:extLst>
          </a:blip>
          <a:srcRect l="1691" t="7383" r="20166"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A2B3E6-64B6-5FDA-E4BE-CEC9A17FD05E}"/>
              </a:ext>
            </a:extLst>
          </p:cNvPr>
          <p:cNvSpPr>
            <a:spLocks noGrp="1"/>
          </p:cNvSpPr>
          <p:nvPr>
            <p:ph type="ctrTitle"/>
          </p:nvPr>
        </p:nvSpPr>
        <p:spPr>
          <a:xfrm>
            <a:off x="477981" y="1122363"/>
            <a:ext cx="4023360" cy="3204134"/>
          </a:xfrm>
        </p:spPr>
        <p:txBody>
          <a:bodyPr anchor="b">
            <a:normAutofit/>
          </a:bodyPr>
          <a:lstStyle/>
          <a:p>
            <a:pPr algn="l"/>
            <a:r>
              <a:rPr lang="en-US" sz="4800" dirty="0"/>
              <a:t>Designing for Transfer of Learning</a:t>
            </a:r>
          </a:p>
        </p:txBody>
      </p:sp>
      <p:sp>
        <p:nvSpPr>
          <p:cNvPr id="3" name="Subtitle 2">
            <a:extLst>
              <a:ext uri="{FF2B5EF4-FFF2-40B4-BE49-F238E27FC236}">
                <a16:creationId xmlns:a16="http://schemas.microsoft.com/office/drawing/2014/main" id="{E18D124A-C233-B4EB-C520-FC7E25B49A88}"/>
              </a:ext>
            </a:extLst>
          </p:cNvPr>
          <p:cNvSpPr>
            <a:spLocks noGrp="1"/>
          </p:cNvSpPr>
          <p:nvPr>
            <p:ph type="subTitle" idx="1"/>
          </p:nvPr>
        </p:nvSpPr>
        <p:spPr>
          <a:xfrm>
            <a:off x="477980" y="4872922"/>
            <a:ext cx="4023359" cy="1208141"/>
          </a:xfrm>
        </p:spPr>
        <p:txBody>
          <a:bodyPr>
            <a:normAutofit/>
          </a:bodyPr>
          <a:lstStyle/>
          <a:p>
            <a:pPr algn="l"/>
            <a:r>
              <a:rPr lang="en-US" sz="2000" dirty="0"/>
              <a:t>Microlearning by Brandon Jackson</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ction Button: Blank 5">
            <a:hlinkClick r:id="rId3" action="ppaction://hlinksldjump" highlightClick="1"/>
            <a:extLst>
              <a:ext uri="{FF2B5EF4-FFF2-40B4-BE49-F238E27FC236}">
                <a16:creationId xmlns:a16="http://schemas.microsoft.com/office/drawing/2014/main" id="{51D3F540-1BA6-05F1-EE2D-B13560507E4C}"/>
              </a:ext>
            </a:extLst>
          </p:cNvPr>
          <p:cNvSpPr/>
          <p:nvPr/>
        </p:nvSpPr>
        <p:spPr>
          <a:xfrm>
            <a:off x="497034" y="5556456"/>
            <a:ext cx="1376166" cy="358362"/>
          </a:xfrm>
          <a:prstGeom prst="actionButtonBlank">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Begin</a:t>
            </a:r>
          </a:p>
        </p:txBody>
      </p:sp>
    </p:spTree>
    <p:extLst>
      <p:ext uri="{BB962C8B-B14F-4D97-AF65-F5344CB8AC3E}">
        <p14:creationId xmlns:p14="http://schemas.microsoft.com/office/powerpoint/2010/main" val="380782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1709-F972-85D9-36C5-075E258D2EC4}"/>
              </a:ext>
            </a:extLst>
          </p:cNvPr>
          <p:cNvSpPr>
            <a:spLocks noGrp="1"/>
          </p:cNvSpPr>
          <p:nvPr>
            <p:ph type="title"/>
          </p:nvPr>
        </p:nvSpPr>
        <p:spPr/>
        <p:txBody>
          <a:bodyPr/>
          <a:lstStyle/>
          <a:p>
            <a:r>
              <a:rPr lang="en-US" dirty="0"/>
              <a:t>Lesson Objectives</a:t>
            </a:r>
          </a:p>
        </p:txBody>
      </p:sp>
      <p:graphicFrame>
        <p:nvGraphicFramePr>
          <p:cNvPr id="4" name="Content Placeholder 3">
            <a:extLst>
              <a:ext uri="{FF2B5EF4-FFF2-40B4-BE49-F238E27FC236}">
                <a16:creationId xmlns:a16="http://schemas.microsoft.com/office/drawing/2014/main" id="{23050B49-9F2A-D0CF-5C8B-5BC15F57782D}"/>
              </a:ext>
            </a:extLst>
          </p:cNvPr>
          <p:cNvGraphicFramePr>
            <a:graphicFrameLocks noGrp="1"/>
          </p:cNvGraphicFramePr>
          <p:nvPr>
            <p:ph idx="1"/>
            <p:extLst>
              <p:ext uri="{D42A27DB-BD31-4B8C-83A1-F6EECF244321}">
                <p14:modId xmlns:p14="http://schemas.microsoft.com/office/powerpoint/2010/main" val="2671755685"/>
              </p:ext>
            </p:extLst>
          </p:nvPr>
        </p:nvGraphicFramePr>
        <p:xfrm>
          <a:off x="838200" y="147630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ction Button: Blank 5">
            <a:hlinkClick r:id="rId7" action="ppaction://hlinksldjump" highlightClick="1"/>
            <a:extLst>
              <a:ext uri="{FF2B5EF4-FFF2-40B4-BE49-F238E27FC236}">
                <a16:creationId xmlns:a16="http://schemas.microsoft.com/office/drawing/2014/main" id="{8D1464E2-C12C-EB86-0BDF-9EFAD6A4A294}"/>
              </a:ext>
            </a:extLst>
          </p:cNvPr>
          <p:cNvSpPr/>
          <p:nvPr/>
        </p:nvSpPr>
        <p:spPr>
          <a:xfrm>
            <a:off x="10580133" y="6308208"/>
            <a:ext cx="1376166" cy="358362"/>
          </a:xfrm>
          <a:prstGeom prst="actionButtonBlank">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Next</a:t>
            </a:r>
          </a:p>
        </p:txBody>
      </p:sp>
    </p:spTree>
    <p:extLst>
      <p:ext uri="{BB962C8B-B14F-4D97-AF65-F5344CB8AC3E}">
        <p14:creationId xmlns:p14="http://schemas.microsoft.com/office/powerpoint/2010/main" val="205973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4A9E2B15-0F08-48CB-A474-CB2BE0C92227}"/>
                                            </p:graphicEl>
                                          </p:spTgt>
                                        </p:tgtEl>
                                        <p:attrNameLst>
                                          <p:attrName>style.visibility</p:attrName>
                                        </p:attrNameLst>
                                      </p:cBhvr>
                                      <p:to>
                                        <p:strVal val="visible"/>
                                      </p:to>
                                    </p:set>
                                    <p:animEffect transition="in" filter="fade">
                                      <p:cBhvr>
                                        <p:cTn id="7" dur="500"/>
                                        <p:tgtEl>
                                          <p:spTgt spid="4">
                                            <p:graphicEl>
                                              <a:dgm id="{4A9E2B15-0F08-48CB-A474-CB2BE0C92227}"/>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CF7EC4B6-410C-479A-8DFD-60F4702261A3}"/>
                                            </p:graphicEl>
                                          </p:spTgt>
                                        </p:tgtEl>
                                        <p:attrNameLst>
                                          <p:attrName>style.visibility</p:attrName>
                                        </p:attrNameLst>
                                      </p:cBhvr>
                                      <p:to>
                                        <p:strVal val="visible"/>
                                      </p:to>
                                    </p:set>
                                    <p:animEffect transition="in" filter="fade">
                                      <p:cBhvr>
                                        <p:cTn id="11" dur="500"/>
                                        <p:tgtEl>
                                          <p:spTgt spid="4">
                                            <p:graphicEl>
                                              <a:dgm id="{CF7EC4B6-410C-479A-8DFD-60F4702261A3}"/>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4489119B-8E35-4716-B1E6-3D7F83EFB7C1}"/>
                                            </p:graphicEl>
                                          </p:spTgt>
                                        </p:tgtEl>
                                        <p:attrNameLst>
                                          <p:attrName>style.visibility</p:attrName>
                                        </p:attrNameLst>
                                      </p:cBhvr>
                                      <p:to>
                                        <p:strVal val="visible"/>
                                      </p:to>
                                    </p:set>
                                    <p:animEffect transition="in" filter="fade">
                                      <p:cBhvr>
                                        <p:cTn id="15" dur="500"/>
                                        <p:tgtEl>
                                          <p:spTgt spid="4">
                                            <p:graphicEl>
                                              <a:dgm id="{4489119B-8E35-4716-B1E6-3D7F83EFB7C1}"/>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41B06877-9051-49BE-BB11-8118704022E6}"/>
                                            </p:graphicEl>
                                          </p:spTgt>
                                        </p:tgtEl>
                                        <p:attrNameLst>
                                          <p:attrName>style.visibility</p:attrName>
                                        </p:attrNameLst>
                                      </p:cBhvr>
                                      <p:to>
                                        <p:strVal val="visible"/>
                                      </p:to>
                                    </p:set>
                                    <p:animEffect transition="in" filter="fade">
                                      <p:cBhvr>
                                        <p:cTn id="19" dur="500"/>
                                        <p:tgtEl>
                                          <p:spTgt spid="4">
                                            <p:graphicEl>
                                              <a:dgm id="{41B06877-9051-49BE-BB11-8118704022E6}"/>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graphicEl>
                                              <a:dgm id="{BC288446-48D3-4F49-B843-87F6D3760B57}"/>
                                            </p:graphicEl>
                                          </p:spTgt>
                                        </p:tgtEl>
                                        <p:attrNameLst>
                                          <p:attrName>style.visibility</p:attrName>
                                        </p:attrNameLst>
                                      </p:cBhvr>
                                      <p:to>
                                        <p:strVal val="visible"/>
                                      </p:to>
                                    </p:set>
                                    <p:animEffect transition="in" filter="fade">
                                      <p:cBhvr>
                                        <p:cTn id="23" dur="500"/>
                                        <p:tgtEl>
                                          <p:spTgt spid="4">
                                            <p:graphicEl>
                                              <a:dgm id="{BC288446-48D3-4F49-B843-87F6D3760B57}"/>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graphicEl>
                                              <a:dgm id="{D08A370C-0632-4B98-A34B-F32922CBF65A}"/>
                                            </p:graphicEl>
                                          </p:spTgt>
                                        </p:tgtEl>
                                        <p:attrNameLst>
                                          <p:attrName>style.visibility</p:attrName>
                                        </p:attrNameLst>
                                      </p:cBhvr>
                                      <p:to>
                                        <p:strVal val="visible"/>
                                      </p:to>
                                    </p:set>
                                    <p:animEffect transition="in" filter="fade">
                                      <p:cBhvr>
                                        <p:cTn id="27" dur="500"/>
                                        <p:tgtEl>
                                          <p:spTgt spid="4">
                                            <p:graphicEl>
                                              <a:dgm id="{D08A370C-0632-4B98-A34B-F32922CBF65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258C-FB8E-B59D-9D76-8EC56D66B728}"/>
              </a:ext>
            </a:extLst>
          </p:cNvPr>
          <p:cNvSpPr>
            <a:spLocks noGrp="1"/>
          </p:cNvSpPr>
          <p:nvPr>
            <p:ph type="title"/>
          </p:nvPr>
        </p:nvSpPr>
        <p:spPr>
          <a:xfrm>
            <a:off x="838200" y="549792"/>
            <a:ext cx="10515600" cy="1325563"/>
          </a:xfrm>
        </p:spPr>
        <p:txBody>
          <a:bodyPr/>
          <a:lstStyle/>
          <a:p>
            <a:pPr algn="ctr"/>
            <a:r>
              <a:rPr lang="en-US" b="1" dirty="0"/>
              <a:t>The Importance of Designing for Learning Transfer</a:t>
            </a:r>
          </a:p>
        </p:txBody>
      </p:sp>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37573FB6-F2C9-6A1B-6D8E-E64DA21268B1}"/>
                  </a:ext>
                </a:extLst>
              </p:cNvPr>
              <p:cNvGraphicFramePr>
                <a:graphicFrameLocks noChangeAspect="1"/>
              </p:cNvGraphicFramePr>
              <p:nvPr>
                <p:extLst>
                  <p:ext uri="{D42A27DB-BD31-4B8C-83A1-F6EECF244321}">
                    <p14:modId xmlns:p14="http://schemas.microsoft.com/office/powerpoint/2010/main" val="648771790"/>
                  </p:ext>
                </p:extLst>
              </p:nvPr>
            </p:nvGraphicFramePr>
            <p:xfrm>
              <a:off x="1421053" y="2276052"/>
              <a:ext cx="4141270" cy="2760846"/>
            </p:xfrm>
            <a:graphic>
              <a:graphicData uri="http://schemas.microsoft.com/office/powerpoint/2016/slidezoom">
                <pslz:sldZm>
                  <pslz:sldZmObj sldId="260" cId="3776668773">
                    <pslz:zmPr id="{01D0186F-5064-478E-8DB2-7254D525E694}" returnToParent="0" imageType="cover" transitionDur="100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4141270" cy="2760846"/>
                        </a:xfrm>
                        <a:prstGeom prst="rect">
                          <a:avLst/>
                        </a:prstGeom>
                        <a:solidFill>
                          <a:schemeClr val="tx1"/>
                        </a:solidFill>
                        <a:ln w="3175">
                          <a:solidFill>
                            <a:prstClr val="ltGray"/>
                          </a:solidFill>
                        </a:ln>
                      </p166:spPr>
                    </pslz:zmPr>
                  </pslz:sldZmObj>
                </pslz:sldZm>
              </a:graphicData>
            </a:graphic>
          </p:graphicFrame>
        </mc:Choice>
        <mc:Fallback>
          <p:pic>
            <p:nvPicPr>
              <p:cNvPr id="8" name="Slide Zoom 7">
                <a:hlinkClick r:id="rId3" action="ppaction://hlinksldjump"/>
                <a:extLst>
                  <a:ext uri="{FF2B5EF4-FFF2-40B4-BE49-F238E27FC236}">
                    <a16:creationId xmlns:a16="http://schemas.microsoft.com/office/drawing/2014/main" id="{37573FB6-F2C9-6A1B-6D8E-E64DA21268B1}"/>
                  </a:ext>
                </a:extLst>
              </p:cNvPr>
              <p:cNvPicPr>
                <a:picLocks noGrp="1" noRot="1" noChangeAspect="1" noMove="1" noResize="1" noEditPoints="1" noAdjustHandles="1" noChangeArrowheads="1" noChangeShapeType="1"/>
              </p:cNvPicPr>
              <p:nvPr/>
            </p:nvPicPr>
            <p:blipFill>
              <a:blip r:embed="rId2">
                <a:extLst>
                  <a:ext uri="{28A0092B-C50C-407E-A947-70E740481C1C}">
                    <a14:useLocalDpi xmlns:a14="http://schemas.microsoft.com/office/drawing/2010/main" val="0"/>
                  </a:ext>
                </a:extLst>
              </a:blip>
              <a:stretch>
                <a:fillRect/>
              </a:stretch>
            </p:blipFill>
            <p:spPr>
              <a:xfrm>
                <a:off x="1421053" y="2276052"/>
                <a:ext cx="4141270" cy="2760846"/>
              </a:xfrm>
              <a:prstGeom prst="rect">
                <a:avLst/>
              </a:prstGeom>
              <a:solidFill>
                <a:schemeClr val="tx1"/>
              </a:solidFill>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9F4860D5-8635-F3CF-1B22-EA0D543B9524}"/>
                  </a:ext>
                </a:extLst>
              </p:cNvPr>
              <p:cNvGraphicFramePr>
                <a:graphicFrameLocks noChangeAspect="1"/>
              </p:cNvGraphicFramePr>
              <p:nvPr>
                <p:extLst>
                  <p:ext uri="{D42A27DB-BD31-4B8C-83A1-F6EECF244321}">
                    <p14:modId xmlns:p14="http://schemas.microsoft.com/office/powerpoint/2010/main" val="2593700776"/>
                  </p:ext>
                </p:extLst>
              </p:nvPr>
            </p:nvGraphicFramePr>
            <p:xfrm>
              <a:off x="7126946" y="2276052"/>
              <a:ext cx="4141270" cy="2760846"/>
            </p:xfrm>
            <a:graphic>
              <a:graphicData uri="http://schemas.microsoft.com/office/powerpoint/2016/slidezoom">
                <pslz:sldZm>
                  <pslz:sldZmObj sldId="259" cId="3735152589">
                    <pslz:zmPr id="{6A15C4CA-9320-4A23-AF6C-B682D52671C2}" returnToParent="0" imageType="cover" transitionDur="10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4141270" cy="2760846"/>
                        </a:xfrm>
                        <a:prstGeom prst="rect">
                          <a:avLst/>
                        </a:prstGeom>
                        <a:blipFill dpi="0" rotWithShape="1">
                          <a:blip r:embed="rId5">
                            <a:alphaModFix amt="76000"/>
                          </a:blip>
                          <a:srcRect/>
                          <a:stretch>
                            <a:fillRect l="-5000" r="-5000"/>
                          </a:stretch>
                        </a:blipFill>
                        <a:ln w="3175">
                          <a:solidFill>
                            <a:prstClr val="ltGray"/>
                          </a:solidFill>
                        </a:ln>
                      </p166:spPr>
                    </pslz:zmPr>
                  </pslz:sldZmObj>
                </pslz:sldZm>
              </a:graphicData>
            </a:graphic>
          </p:graphicFrame>
        </mc:Choice>
        <mc:Fallback>
          <p:pic>
            <p:nvPicPr>
              <p:cNvPr id="10" name="Slide Zoom 9">
                <a:hlinkClick r:id="rId6" action="ppaction://hlinksldjump"/>
                <a:extLst>
                  <a:ext uri="{FF2B5EF4-FFF2-40B4-BE49-F238E27FC236}">
                    <a16:creationId xmlns:a16="http://schemas.microsoft.com/office/drawing/2014/main" id="{9F4860D5-8635-F3CF-1B22-EA0D543B9524}"/>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7126946" y="2276052"/>
                <a:ext cx="4141270" cy="2760846"/>
              </a:xfrm>
              <a:prstGeom prst="rect">
                <a:avLst/>
              </a:prstGeom>
              <a:blipFill dpi="0" rotWithShape="1">
                <a:blip r:embed="rId5">
                  <a:alphaModFix amt="76000"/>
                </a:blip>
                <a:srcRect/>
                <a:stretch>
                  <a:fillRect l="-5000" r="-5000"/>
                </a:stretch>
              </a:blipFill>
              <a:ln w="3175">
                <a:solidFill>
                  <a:prstClr val="ltGray"/>
                </a:solidFill>
              </a:ln>
            </p:spPr>
          </p:pic>
        </mc:Fallback>
      </mc:AlternateContent>
      <p:sp>
        <p:nvSpPr>
          <p:cNvPr id="11" name="TextBox 10">
            <a:extLst>
              <a:ext uri="{FF2B5EF4-FFF2-40B4-BE49-F238E27FC236}">
                <a16:creationId xmlns:a16="http://schemas.microsoft.com/office/drawing/2014/main" id="{0375616C-8403-45EE-D940-EB50255811AE}"/>
              </a:ext>
            </a:extLst>
          </p:cNvPr>
          <p:cNvSpPr txBox="1"/>
          <p:nvPr/>
        </p:nvSpPr>
        <p:spPr>
          <a:xfrm>
            <a:off x="1421053" y="5299096"/>
            <a:ext cx="4141270" cy="584775"/>
          </a:xfrm>
          <a:prstGeom prst="rect">
            <a:avLst/>
          </a:prstGeom>
          <a:noFill/>
        </p:spPr>
        <p:txBody>
          <a:bodyPr wrap="square" rtlCol="0">
            <a:spAutoFit/>
          </a:bodyPr>
          <a:lstStyle/>
          <a:p>
            <a:pPr algn="ctr"/>
            <a:r>
              <a:rPr lang="en-US" sz="3200" b="1" dirty="0"/>
              <a:t>What is it?</a:t>
            </a:r>
          </a:p>
        </p:txBody>
      </p:sp>
      <p:sp>
        <p:nvSpPr>
          <p:cNvPr id="12" name="TextBox 11">
            <a:extLst>
              <a:ext uri="{FF2B5EF4-FFF2-40B4-BE49-F238E27FC236}">
                <a16:creationId xmlns:a16="http://schemas.microsoft.com/office/drawing/2014/main" id="{CAEEA3E4-A670-8CE0-93DE-963AC049FA54}"/>
              </a:ext>
            </a:extLst>
          </p:cNvPr>
          <p:cNvSpPr txBox="1"/>
          <p:nvPr/>
        </p:nvSpPr>
        <p:spPr>
          <a:xfrm>
            <a:off x="7126946" y="5299096"/>
            <a:ext cx="4141270" cy="584775"/>
          </a:xfrm>
          <a:prstGeom prst="rect">
            <a:avLst/>
          </a:prstGeom>
          <a:noFill/>
        </p:spPr>
        <p:txBody>
          <a:bodyPr wrap="square" rtlCol="0">
            <a:spAutoFit/>
          </a:bodyPr>
          <a:lstStyle/>
          <a:p>
            <a:pPr algn="ctr"/>
            <a:r>
              <a:rPr lang="en-US" sz="3200" b="1" dirty="0"/>
              <a:t>Why is it important?</a:t>
            </a:r>
          </a:p>
        </p:txBody>
      </p:sp>
      <p:sp>
        <p:nvSpPr>
          <p:cNvPr id="14" name="Rectangle 13">
            <a:extLst>
              <a:ext uri="{FF2B5EF4-FFF2-40B4-BE49-F238E27FC236}">
                <a16:creationId xmlns:a16="http://schemas.microsoft.com/office/drawing/2014/main" id="{25102AE6-C8CA-82C7-3942-6841763CB704}"/>
              </a:ext>
            </a:extLst>
          </p:cNvPr>
          <p:cNvSpPr/>
          <p:nvPr/>
        </p:nvSpPr>
        <p:spPr>
          <a:xfrm>
            <a:off x="1548650" y="5299096"/>
            <a:ext cx="3886075" cy="574150"/>
          </a:xfrm>
          <a:prstGeom prst="rect">
            <a:avLst/>
          </a:prstGeom>
          <a:solidFill>
            <a:schemeClr val="bg1"/>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0080">
              <a:spcAft>
                <a:spcPts val="600"/>
              </a:spcAft>
            </a:pPr>
            <a:r>
              <a:rPr lang="en-US" b="1" kern="1200" dirty="0">
                <a:solidFill>
                  <a:schemeClr val="tx1"/>
                </a:solidFill>
                <a:latin typeface="+mn-lt"/>
                <a:ea typeface="+mn-ea"/>
                <a:cs typeface="+mn-cs"/>
              </a:rPr>
              <a:t>What is </a:t>
            </a:r>
            <a:r>
              <a:rPr lang="en-US" b="1" dirty="0">
                <a:solidFill>
                  <a:schemeClr val="tx1"/>
                </a:solidFill>
              </a:rPr>
              <a:t>Learning Transfer?</a:t>
            </a:r>
          </a:p>
        </p:txBody>
      </p:sp>
      <p:sp>
        <p:nvSpPr>
          <p:cNvPr id="15" name="Rectangle 14">
            <a:extLst>
              <a:ext uri="{FF2B5EF4-FFF2-40B4-BE49-F238E27FC236}">
                <a16:creationId xmlns:a16="http://schemas.microsoft.com/office/drawing/2014/main" id="{CA4DED94-ADF2-9117-DD65-05F9920D3149}"/>
              </a:ext>
            </a:extLst>
          </p:cNvPr>
          <p:cNvSpPr/>
          <p:nvPr/>
        </p:nvSpPr>
        <p:spPr>
          <a:xfrm>
            <a:off x="7254543" y="5299096"/>
            <a:ext cx="3886075" cy="574150"/>
          </a:xfrm>
          <a:prstGeom prst="rect">
            <a:avLst/>
          </a:prstGeom>
          <a:solidFill>
            <a:schemeClr val="bg1"/>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0080">
              <a:spcAft>
                <a:spcPts val="600"/>
              </a:spcAft>
            </a:pPr>
            <a:r>
              <a:rPr lang="en-US" b="1" dirty="0">
                <a:solidFill>
                  <a:schemeClr val="tx1"/>
                </a:solidFill>
              </a:rPr>
              <a:t>Why is Learning Transfer Important?</a:t>
            </a:r>
          </a:p>
        </p:txBody>
      </p:sp>
      <p:sp>
        <p:nvSpPr>
          <p:cNvPr id="16" name="Action Button: Blank 15">
            <a:hlinkClick r:id="rId7" action="ppaction://hlinksldjump" highlightClick="1"/>
            <a:extLst>
              <a:ext uri="{FF2B5EF4-FFF2-40B4-BE49-F238E27FC236}">
                <a16:creationId xmlns:a16="http://schemas.microsoft.com/office/drawing/2014/main" id="{7003FA33-E070-21B7-C4ED-9E157DA30C10}"/>
              </a:ext>
            </a:extLst>
          </p:cNvPr>
          <p:cNvSpPr/>
          <p:nvPr/>
        </p:nvSpPr>
        <p:spPr>
          <a:xfrm>
            <a:off x="10580133" y="6308208"/>
            <a:ext cx="1376166" cy="358362"/>
          </a:xfrm>
          <a:prstGeom prst="actionButtonBlank">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Next</a:t>
            </a:r>
          </a:p>
        </p:txBody>
      </p:sp>
    </p:spTree>
    <p:extLst>
      <p:ext uri="{BB962C8B-B14F-4D97-AF65-F5344CB8AC3E}">
        <p14:creationId xmlns:p14="http://schemas.microsoft.com/office/powerpoint/2010/main" val="4244334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raising hand">
            <a:extLst>
              <a:ext uri="{FF2B5EF4-FFF2-40B4-BE49-F238E27FC236}">
                <a16:creationId xmlns:a16="http://schemas.microsoft.com/office/drawing/2014/main" id="{F717FB7E-B6DE-ED4B-EA1B-BBBF129CACF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971" b="14759"/>
          <a:stretch/>
        </p:blipFill>
        <p:spPr>
          <a:xfrm>
            <a:off x="-1514" y="0"/>
            <a:ext cx="12191979" cy="6857990"/>
          </a:xfrm>
          <a:prstGeom prst="rect">
            <a:avLst/>
          </a:prstGeom>
        </p:spPr>
      </p:pic>
      <p:sp>
        <p:nvSpPr>
          <p:cNvPr id="2" name="Title 1">
            <a:extLst>
              <a:ext uri="{FF2B5EF4-FFF2-40B4-BE49-F238E27FC236}">
                <a16:creationId xmlns:a16="http://schemas.microsoft.com/office/drawing/2014/main" id="{4DD2016B-4953-B293-E0A1-57E58DC5ADEF}"/>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What is Learning Transfer</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A51D29D-FF0D-BD78-38F9-41D1823E2601}"/>
              </a:ext>
            </a:extLst>
          </p:cNvPr>
          <p:cNvSpPr>
            <a:spLocks noGrp="1"/>
          </p:cNvSpPr>
          <p:nvPr>
            <p:ph idx="1"/>
          </p:nvPr>
        </p:nvSpPr>
        <p:spPr>
          <a:xfrm>
            <a:off x="841247" y="3723716"/>
            <a:ext cx="10506456" cy="2670048"/>
          </a:xfrm>
        </p:spPr>
        <p:txBody>
          <a:bodyPr>
            <a:normAutofit/>
          </a:bodyPr>
          <a:lstStyle/>
          <a:p>
            <a:r>
              <a:rPr lang="en-US" sz="2000" dirty="0">
                <a:solidFill>
                  <a:schemeClr val="bg1"/>
                </a:solidFill>
              </a:rPr>
              <a:t>Transfer of learning is when something that is learned in one situation can be applied to another.</a:t>
            </a:r>
          </a:p>
          <a:p>
            <a:r>
              <a:rPr lang="en-US" sz="2000" dirty="0">
                <a:solidFill>
                  <a:schemeClr val="bg1"/>
                </a:solidFill>
              </a:rPr>
              <a:t>Transfer doesn’t always happen just because instruction is provided </a:t>
            </a:r>
            <a:r>
              <a:rPr lang="en-US" sz="1800" i="1" dirty="0">
                <a:solidFill>
                  <a:schemeClr val="bg1"/>
                </a:solidFill>
              </a:rPr>
              <a:t>(e.g., many people learn percentage problems in school but can’t calculate a final price given a sales discount amount).</a:t>
            </a:r>
          </a:p>
          <a:p>
            <a:r>
              <a:rPr lang="en-US" sz="2000" dirty="0">
                <a:solidFill>
                  <a:schemeClr val="bg1"/>
                </a:solidFill>
              </a:rPr>
              <a:t>Far transfer occurs when someone learns to extract the lesson principles and apply them to a variety of situations </a:t>
            </a:r>
            <a:r>
              <a:rPr lang="en-US" sz="1800" i="1" dirty="0">
                <a:solidFill>
                  <a:schemeClr val="bg1"/>
                </a:solidFill>
              </a:rPr>
              <a:t>(e.g., using customer service principles to address scenarios you didn’t face in training).</a:t>
            </a:r>
          </a:p>
        </p:txBody>
      </p:sp>
      <p:sp>
        <p:nvSpPr>
          <p:cNvPr id="6" name="Action Button: Blank 5">
            <a:hlinkClick r:id="rId3" action="ppaction://hlinksldjump" highlightClick="1"/>
            <a:extLst>
              <a:ext uri="{FF2B5EF4-FFF2-40B4-BE49-F238E27FC236}">
                <a16:creationId xmlns:a16="http://schemas.microsoft.com/office/drawing/2014/main" id="{048BDB66-3E33-4CA4-3D00-2867589025C1}"/>
              </a:ext>
            </a:extLst>
          </p:cNvPr>
          <p:cNvSpPr/>
          <p:nvPr/>
        </p:nvSpPr>
        <p:spPr>
          <a:xfrm>
            <a:off x="10473070" y="6172200"/>
            <a:ext cx="1376166" cy="358362"/>
          </a:xfrm>
          <a:prstGeom prst="actionButtonBlank">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Back</a:t>
            </a:r>
          </a:p>
        </p:txBody>
      </p:sp>
    </p:spTree>
    <p:extLst>
      <p:ext uri="{BB962C8B-B14F-4D97-AF65-F5344CB8AC3E}">
        <p14:creationId xmlns:p14="http://schemas.microsoft.com/office/powerpoint/2010/main" val="3776668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talking in workplace">
            <a:extLst>
              <a:ext uri="{FF2B5EF4-FFF2-40B4-BE49-F238E27FC236}">
                <a16:creationId xmlns:a16="http://schemas.microsoft.com/office/drawing/2014/main" id="{09182D0C-27DA-098A-6FE4-97D445588B61}"/>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F96E6BBC-7ECC-A4E4-42DE-8389574A6EAA}"/>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Why is Learning Transfer Important?</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6A2BB92-FBD5-E95D-DB1C-14C188C44272}"/>
              </a:ext>
            </a:extLst>
          </p:cNvPr>
          <p:cNvSpPr>
            <a:spLocks noGrp="1"/>
          </p:cNvSpPr>
          <p:nvPr>
            <p:ph idx="1"/>
          </p:nvPr>
        </p:nvSpPr>
        <p:spPr>
          <a:xfrm>
            <a:off x="841248" y="3502152"/>
            <a:ext cx="10506456" cy="2670048"/>
          </a:xfrm>
        </p:spPr>
        <p:txBody>
          <a:bodyPr>
            <a:normAutofit/>
          </a:bodyPr>
          <a:lstStyle/>
          <a:p>
            <a:r>
              <a:rPr lang="en-US" sz="2000" dirty="0">
                <a:solidFill>
                  <a:schemeClr val="bg1"/>
                </a:solidFill>
              </a:rPr>
              <a:t>The bottom line is that real-life application is almost always more complex than the instruction. It requires far more skill to apply new knowledge and skills in a real context.</a:t>
            </a:r>
          </a:p>
          <a:p>
            <a:pPr marL="457200" lvl="1" indent="0">
              <a:buNone/>
            </a:pPr>
            <a:r>
              <a:rPr lang="en-US" sz="1800" i="1" dirty="0">
                <a:solidFill>
                  <a:schemeClr val="bg1"/>
                </a:solidFill>
              </a:rPr>
              <a:t>For example, a manager who has learned to select unlawful recruitment phrases in instruction doesn’t necessarily know how to word a job description or conduct a lawfully worded interview. </a:t>
            </a:r>
          </a:p>
          <a:p>
            <a:r>
              <a:rPr lang="en-US" sz="2000" dirty="0">
                <a:solidFill>
                  <a:schemeClr val="bg1"/>
                </a:solidFill>
              </a:rPr>
              <a:t>Instructional Designers need to consider the systemic transfer context that the learner will be performing in after instruction.</a:t>
            </a:r>
          </a:p>
        </p:txBody>
      </p:sp>
      <p:sp>
        <p:nvSpPr>
          <p:cNvPr id="9" name="Action Button: Blank 8">
            <a:hlinkClick r:id="rId3" action="ppaction://hlinksldjump" highlightClick="1"/>
            <a:extLst>
              <a:ext uri="{FF2B5EF4-FFF2-40B4-BE49-F238E27FC236}">
                <a16:creationId xmlns:a16="http://schemas.microsoft.com/office/drawing/2014/main" id="{CF662589-8501-A533-D38C-F76EB096E393}"/>
              </a:ext>
            </a:extLst>
          </p:cNvPr>
          <p:cNvSpPr/>
          <p:nvPr/>
        </p:nvSpPr>
        <p:spPr>
          <a:xfrm>
            <a:off x="10473070" y="6172200"/>
            <a:ext cx="1376166" cy="358362"/>
          </a:xfrm>
          <a:prstGeom prst="actionButtonBlank">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Back</a:t>
            </a:r>
          </a:p>
        </p:txBody>
      </p:sp>
    </p:spTree>
    <p:extLst>
      <p:ext uri="{BB962C8B-B14F-4D97-AF65-F5344CB8AC3E}">
        <p14:creationId xmlns:p14="http://schemas.microsoft.com/office/powerpoint/2010/main" val="3735152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258C-FB8E-B59D-9D76-8EC56D66B728}"/>
              </a:ext>
            </a:extLst>
          </p:cNvPr>
          <p:cNvSpPr>
            <a:spLocks noGrp="1"/>
          </p:cNvSpPr>
          <p:nvPr>
            <p:ph type="title"/>
          </p:nvPr>
        </p:nvSpPr>
        <p:spPr>
          <a:xfrm>
            <a:off x="838200" y="549792"/>
            <a:ext cx="10515600" cy="1325563"/>
          </a:xfrm>
        </p:spPr>
        <p:txBody>
          <a:bodyPr/>
          <a:lstStyle/>
          <a:p>
            <a:pPr algn="ctr"/>
            <a:r>
              <a:rPr lang="en-US" b="1" dirty="0"/>
              <a:t>How to Design for Transfer Opportunities</a:t>
            </a:r>
          </a:p>
        </p:txBody>
      </p:sp>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CCDBFA2F-85C6-0BD2-0805-98E32F874FBE}"/>
                  </a:ext>
                </a:extLst>
              </p:cNvPr>
              <p:cNvGraphicFramePr>
                <a:graphicFrameLocks noChangeAspect="1"/>
              </p:cNvGraphicFramePr>
              <p:nvPr>
                <p:extLst>
                  <p:ext uri="{D42A27DB-BD31-4B8C-83A1-F6EECF244321}">
                    <p14:modId xmlns:p14="http://schemas.microsoft.com/office/powerpoint/2010/main" val="629561954"/>
                  </p:ext>
                </p:extLst>
              </p:nvPr>
            </p:nvGraphicFramePr>
            <p:xfrm>
              <a:off x="838199" y="2419349"/>
              <a:ext cx="3378907" cy="2252403"/>
            </p:xfrm>
            <a:graphic>
              <a:graphicData uri="http://schemas.microsoft.com/office/powerpoint/2016/slidezoom">
                <pslz:sldZm>
                  <pslz:sldZmObj sldId="264" cId="696347402">
                    <pslz:zmPr id="{D9BCB42A-8CCE-45EF-B0F1-93A4BC45DF1E}" returnToParent="0" imageType="cover" transitionDur="1000">
                      <p166:blipFill xmlns:p166="http://schemas.microsoft.com/office/powerpoint/2016/6/main">
                        <a:blip r:embed="rId2">
                          <a:extLst>
                            <a:ext uri="{28A0092B-C50C-407E-A947-70E740481C1C}">
                              <a14:useLocalDpi xmlns:a14="http://schemas.microsoft.com/office/drawing/2010/main" val="0"/>
                            </a:ext>
                          </a:extLst>
                        </a:blip>
                        <a:stretch>
                          <a:fillRect/>
                        </a:stretch>
                      </p166:blipFill>
                      <p166:spPr xmlns:p166="http://schemas.microsoft.com/office/powerpoint/2016/6/main">
                        <a:xfrm>
                          <a:off x="0" y="0"/>
                          <a:ext cx="3378907" cy="2252403"/>
                        </a:xfrm>
                        <a:prstGeom prst="rect">
                          <a:avLst/>
                        </a:prstGeom>
                        <a:ln w="3175">
                          <a:solidFill>
                            <a:prstClr val="ltGray"/>
                          </a:solidFill>
                        </a:ln>
                      </p166:spPr>
                    </pslz:zmPr>
                  </pslz:sldZmObj>
                </pslz:sldZm>
              </a:graphicData>
            </a:graphic>
          </p:graphicFrame>
        </mc:Choice>
        <mc:Fallback>
          <p:pic>
            <p:nvPicPr>
              <p:cNvPr id="4" name="Slide Zoom 3">
                <a:hlinkClick r:id="rId3" action="ppaction://hlinksldjump"/>
                <a:extLst>
                  <a:ext uri="{FF2B5EF4-FFF2-40B4-BE49-F238E27FC236}">
                    <a16:creationId xmlns:a16="http://schemas.microsoft.com/office/drawing/2014/main" id="{CCDBFA2F-85C6-0BD2-0805-98E32F874FBE}"/>
                  </a:ext>
                </a:extLst>
              </p:cNvPr>
              <p:cNvPicPr>
                <a:picLocks noGrp="1" noRot="1" noChangeAspect="1" noMove="1" noResize="1" noEditPoints="1" noAdjustHandles="1" noChangeArrowheads="1" noChangeShapeType="1"/>
              </p:cNvPicPr>
              <p:nvPr/>
            </p:nvPicPr>
            <p:blipFill>
              <a:blip r:embed="rId2">
                <a:extLst>
                  <a:ext uri="{28A0092B-C50C-407E-A947-70E740481C1C}">
                    <a14:useLocalDpi xmlns:a14="http://schemas.microsoft.com/office/drawing/2010/main" val="0"/>
                  </a:ext>
                </a:extLst>
              </a:blip>
              <a:stretch>
                <a:fillRect/>
              </a:stretch>
            </p:blipFill>
            <p:spPr>
              <a:xfrm>
                <a:off x="838199" y="2419349"/>
                <a:ext cx="3378907" cy="2252403"/>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80AB1435-7E01-F94A-47F1-94B9A3A0C121}"/>
                  </a:ext>
                </a:extLst>
              </p:cNvPr>
              <p:cNvGraphicFramePr>
                <a:graphicFrameLocks noChangeAspect="1"/>
              </p:cNvGraphicFramePr>
              <p:nvPr>
                <p:extLst>
                  <p:ext uri="{D42A27DB-BD31-4B8C-83A1-F6EECF244321}">
                    <p14:modId xmlns:p14="http://schemas.microsoft.com/office/powerpoint/2010/main" val="1100768911"/>
                  </p:ext>
                </p:extLst>
              </p:nvPr>
            </p:nvGraphicFramePr>
            <p:xfrm>
              <a:off x="4604874" y="2419349"/>
              <a:ext cx="3370022" cy="2249424"/>
            </p:xfrm>
            <a:graphic>
              <a:graphicData uri="http://schemas.microsoft.com/office/powerpoint/2016/slidezoom">
                <pslz:sldZm>
                  <pslz:sldZmObj sldId="265" cId="681067142">
                    <pslz:zmPr id="{DFB3779F-289B-4427-8E13-5D7E9E332BD6}" returnToParent="0" imageType="cover" transitionDur="1000">
                      <p166:blipFill xmlns:p166="http://schemas.microsoft.com/office/powerpoint/2016/6/main">
                        <a:blip r:embed="rId4">
                          <a:extLst>
                            <a:ext uri="{28A0092B-C50C-407E-A947-70E740481C1C}">
                              <a14:useLocalDpi xmlns:a14="http://schemas.microsoft.com/office/drawing/2010/main" val="0"/>
                            </a:ext>
                          </a:extLst>
                        </a:blip>
                        <a:stretch>
                          <a:fillRect/>
                        </a:stretch>
                      </p166:blipFill>
                      <p166:spPr xmlns:p166="http://schemas.microsoft.com/office/powerpoint/2016/6/main">
                        <a:xfrm>
                          <a:off x="0" y="0"/>
                          <a:ext cx="3370022" cy="2249424"/>
                        </a:xfrm>
                        <a:prstGeom prst="rect">
                          <a:avLst/>
                        </a:prstGeom>
                        <a:ln w="3175">
                          <a:solidFill>
                            <a:prstClr val="ltGray"/>
                          </a:solidFill>
                        </a:ln>
                      </p166:spPr>
                    </pslz:zmPr>
                  </pslz:sldZmObj>
                </pslz:sldZm>
              </a:graphicData>
            </a:graphic>
          </p:graphicFrame>
        </mc:Choice>
        <mc:Fallback>
          <p:pic>
            <p:nvPicPr>
              <p:cNvPr id="6" name="Slide Zoom 5">
                <a:hlinkClick r:id="rId5" action="ppaction://hlinksldjump"/>
                <a:extLst>
                  <a:ext uri="{FF2B5EF4-FFF2-40B4-BE49-F238E27FC236}">
                    <a16:creationId xmlns:a16="http://schemas.microsoft.com/office/drawing/2014/main" id="{80AB1435-7E01-F94A-47F1-94B9A3A0C121}"/>
                  </a:ext>
                </a:extLst>
              </p:cNvPr>
              <p:cNvPicPr>
                <a:picLocks noGrp="1" noRot="1" noChangeAspec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4604874" y="2419349"/>
                <a:ext cx="3370022" cy="2249424"/>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4738A800-871D-3C60-2C04-FD81D665AB52}"/>
                  </a:ext>
                </a:extLst>
              </p:cNvPr>
              <p:cNvGraphicFramePr>
                <a:graphicFrameLocks noChangeAspect="1"/>
              </p:cNvGraphicFramePr>
              <p:nvPr>
                <p:extLst>
                  <p:ext uri="{D42A27DB-BD31-4B8C-83A1-F6EECF244321}">
                    <p14:modId xmlns:p14="http://schemas.microsoft.com/office/powerpoint/2010/main" val="2579111795"/>
                  </p:ext>
                </p:extLst>
              </p:nvPr>
            </p:nvGraphicFramePr>
            <p:xfrm>
              <a:off x="8252200" y="2419349"/>
              <a:ext cx="3370022" cy="2249424"/>
            </p:xfrm>
            <a:graphic>
              <a:graphicData uri="http://schemas.microsoft.com/office/powerpoint/2016/slidezoom">
                <pslz:sldZm>
                  <pslz:sldZmObj sldId="266" cId="788764385">
                    <pslz:zmPr id="{B1BCF104-EC45-4C16-BA5E-27C022EBCB34}" returnToParent="0"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3370022" cy="2249424"/>
                        </a:xfrm>
                        <a:prstGeom prst="rect">
                          <a:avLst/>
                        </a:prstGeom>
                        <a:ln w="3175">
                          <a:solidFill>
                            <a:prstClr val="ltGray"/>
                          </a:solidFill>
                        </a:ln>
                      </p166:spPr>
                    </pslz:zmPr>
                  </pslz:sldZmObj>
                </pslz:sldZm>
              </a:graphicData>
            </a:graphic>
          </p:graphicFrame>
        </mc:Choice>
        <mc:Fallback>
          <p:pic>
            <p:nvPicPr>
              <p:cNvPr id="9" name="Slide Zoom 8">
                <a:hlinkClick r:id="rId7" action="ppaction://hlinksldjump"/>
                <a:extLst>
                  <a:ext uri="{FF2B5EF4-FFF2-40B4-BE49-F238E27FC236}">
                    <a16:creationId xmlns:a16="http://schemas.microsoft.com/office/drawing/2014/main" id="{4738A800-871D-3C60-2C04-FD81D665AB52}"/>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8252200" y="2419349"/>
                <a:ext cx="3370022" cy="2249424"/>
              </a:xfrm>
              <a:prstGeom prst="rect">
                <a:avLst/>
              </a:prstGeom>
              <a:ln w="3175">
                <a:solidFill>
                  <a:prstClr val="ltGray"/>
                </a:solidFill>
              </a:ln>
            </p:spPr>
          </p:pic>
        </mc:Fallback>
      </mc:AlternateContent>
      <p:sp>
        <p:nvSpPr>
          <p:cNvPr id="13" name="Rectangle 12">
            <a:extLst>
              <a:ext uri="{FF2B5EF4-FFF2-40B4-BE49-F238E27FC236}">
                <a16:creationId xmlns:a16="http://schemas.microsoft.com/office/drawing/2014/main" id="{773C8CC0-EAC9-7F2D-F883-85EB840B78C8}"/>
              </a:ext>
            </a:extLst>
          </p:cNvPr>
          <p:cNvSpPr/>
          <p:nvPr/>
        </p:nvSpPr>
        <p:spPr>
          <a:xfrm>
            <a:off x="838198" y="5093011"/>
            <a:ext cx="3378907" cy="574150"/>
          </a:xfrm>
          <a:prstGeom prst="rect">
            <a:avLst/>
          </a:prstGeom>
          <a:solidFill>
            <a:schemeClr val="bg1"/>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0080">
              <a:spcAft>
                <a:spcPts val="600"/>
              </a:spcAft>
            </a:pPr>
            <a:r>
              <a:rPr lang="en-US" kern="1200" dirty="0">
                <a:solidFill>
                  <a:schemeClr val="tx1"/>
                </a:solidFill>
                <a:latin typeface="+mn-lt"/>
                <a:ea typeface="+mn-ea"/>
                <a:cs typeface="+mn-cs"/>
              </a:rPr>
              <a:t>Investigate Connections</a:t>
            </a:r>
            <a:endParaRPr lang="en-US" dirty="0">
              <a:solidFill>
                <a:schemeClr val="tx1"/>
              </a:solidFill>
            </a:endParaRPr>
          </a:p>
        </p:txBody>
      </p:sp>
      <p:sp>
        <p:nvSpPr>
          <p:cNvPr id="14" name="Rectangle 13">
            <a:extLst>
              <a:ext uri="{FF2B5EF4-FFF2-40B4-BE49-F238E27FC236}">
                <a16:creationId xmlns:a16="http://schemas.microsoft.com/office/drawing/2014/main" id="{1FBD8C0E-771C-724A-ACD3-B3010F03167D}"/>
              </a:ext>
            </a:extLst>
          </p:cNvPr>
          <p:cNvSpPr/>
          <p:nvPr/>
        </p:nvSpPr>
        <p:spPr>
          <a:xfrm>
            <a:off x="4604874" y="5093011"/>
            <a:ext cx="3370022" cy="574150"/>
          </a:xfrm>
          <a:prstGeom prst="rect">
            <a:avLst/>
          </a:prstGeom>
          <a:solidFill>
            <a:schemeClr val="bg1"/>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0080">
              <a:spcAft>
                <a:spcPts val="600"/>
              </a:spcAft>
            </a:pPr>
            <a:r>
              <a:rPr lang="en-US" kern="1200" dirty="0">
                <a:solidFill>
                  <a:schemeClr val="tx1"/>
                </a:solidFill>
                <a:latin typeface="+mn-lt"/>
                <a:ea typeface="+mn-ea"/>
                <a:cs typeface="+mn-cs"/>
              </a:rPr>
              <a:t>Engage Learners in Varied Contexts &amp; Practice</a:t>
            </a:r>
            <a:endParaRPr lang="en-US" dirty="0">
              <a:solidFill>
                <a:schemeClr val="tx1"/>
              </a:solidFill>
            </a:endParaRPr>
          </a:p>
        </p:txBody>
      </p:sp>
      <p:sp>
        <p:nvSpPr>
          <p:cNvPr id="15" name="Rectangle 14">
            <a:extLst>
              <a:ext uri="{FF2B5EF4-FFF2-40B4-BE49-F238E27FC236}">
                <a16:creationId xmlns:a16="http://schemas.microsoft.com/office/drawing/2014/main" id="{6D4B8E56-0862-02D0-08AF-C10DE9CE1FE7}"/>
              </a:ext>
            </a:extLst>
          </p:cNvPr>
          <p:cNvSpPr/>
          <p:nvPr/>
        </p:nvSpPr>
        <p:spPr>
          <a:xfrm>
            <a:off x="8252201" y="5043971"/>
            <a:ext cx="3370022" cy="574150"/>
          </a:xfrm>
          <a:prstGeom prst="rect">
            <a:avLst/>
          </a:prstGeom>
          <a:solidFill>
            <a:schemeClr val="bg1"/>
          </a:solid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0080">
              <a:spcAft>
                <a:spcPts val="600"/>
              </a:spcAft>
            </a:pPr>
            <a:r>
              <a:rPr lang="en-US" kern="1200" dirty="0">
                <a:solidFill>
                  <a:schemeClr val="tx1"/>
                </a:solidFill>
                <a:latin typeface="+mn-lt"/>
                <a:ea typeface="+mn-ea"/>
                <a:cs typeface="+mn-cs"/>
              </a:rPr>
              <a:t>Design Learning Systems with Transfer Opportunities</a:t>
            </a:r>
            <a:endParaRPr lang="en-US" dirty="0">
              <a:solidFill>
                <a:schemeClr val="tx1"/>
              </a:solidFill>
            </a:endParaRPr>
          </a:p>
        </p:txBody>
      </p:sp>
      <p:sp>
        <p:nvSpPr>
          <p:cNvPr id="16" name="Action Button: Blank 15">
            <a:hlinkClick r:id="" action="ppaction://hlinkshowjump?jump=endshow" highlightClick="1"/>
            <a:extLst>
              <a:ext uri="{FF2B5EF4-FFF2-40B4-BE49-F238E27FC236}">
                <a16:creationId xmlns:a16="http://schemas.microsoft.com/office/drawing/2014/main" id="{8405FBA3-6554-89F4-512D-018661EBEE15}"/>
              </a:ext>
            </a:extLst>
          </p:cNvPr>
          <p:cNvSpPr/>
          <p:nvPr/>
        </p:nvSpPr>
        <p:spPr>
          <a:xfrm>
            <a:off x="10580133" y="6308208"/>
            <a:ext cx="1376166" cy="358362"/>
          </a:xfrm>
          <a:prstGeom prst="actionButtonBlank">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Complete</a:t>
            </a:r>
          </a:p>
        </p:txBody>
      </p:sp>
    </p:spTree>
    <p:extLst>
      <p:ext uri="{BB962C8B-B14F-4D97-AF65-F5344CB8AC3E}">
        <p14:creationId xmlns:p14="http://schemas.microsoft.com/office/powerpoint/2010/main" val="3316089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efs preparing food">
            <a:extLst>
              <a:ext uri="{FF2B5EF4-FFF2-40B4-BE49-F238E27FC236}">
                <a16:creationId xmlns:a16="http://schemas.microsoft.com/office/drawing/2014/main" id="{FBB33371-49B5-EDD1-188F-3D8FF315C626}"/>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CFF96F8A-4F96-FFAC-7111-EDD475695EF5}"/>
              </a:ext>
            </a:extLst>
          </p:cNvPr>
          <p:cNvSpPr>
            <a:spLocks noGrp="1"/>
          </p:cNvSpPr>
          <p:nvPr>
            <p:ph type="title"/>
          </p:nvPr>
        </p:nvSpPr>
        <p:spPr>
          <a:xfrm>
            <a:off x="841249" y="941832"/>
            <a:ext cx="10506456" cy="2057400"/>
          </a:xfrm>
        </p:spPr>
        <p:txBody>
          <a:bodyPr anchor="b">
            <a:normAutofit/>
          </a:bodyPr>
          <a:lstStyle/>
          <a:p>
            <a:r>
              <a:rPr lang="en-US" sz="5000" dirty="0">
                <a:solidFill>
                  <a:schemeClr val="bg1"/>
                </a:solidFill>
              </a:rPr>
              <a:t>Investigate Connections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2C14559-B7FB-BD2D-3F78-D5F5337FFF67}"/>
              </a:ext>
            </a:extLst>
          </p:cNvPr>
          <p:cNvSpPr>
            <a:spLocks noGrp="1"/>
          </p:cNvSpPr>
          <p:nvPr>
            <p:ph idx="1"/>
          </p:nvPr>
        </p:nvSpPr>
        <p:spPr>
          <a:xfrm>
            <a:off x="841248" y="3502152"/>
            <a:ext cx="10506456" cy="2670048"/>
          </a:xfrm>
        </p:spPr>
        <p:txBody>
          <a:bodyPr>
            <a:normAutofit/>
          </a:bodyPr>
          <a:lstStyle/>
          <a:p>
            <a:pPr marL="0" indent="0">
              <a:buNone/>
            </a:pPr>
            <a:r>
              <a:rPr lang="en-US" sz="2000" dirty="0">
                <a:solidFill>
                  <a:schemeClr val="bg1"/>
                </a:solidFill>
              </a:rPr>
              <a:t>Transfer is improved when new knowledge and skills are connected to what is already known. Work with your SME to understand the complexities of using the knowledge and skill in connection with what the learner already knows. This will help you present your learning content in a way that makes sense.</a:t>
            </a:r>
          </a:p>
        </p:txBody>
      </p:sp>
      <p:sp>
        <p:nvSpPr>
          <p:cNvPr id="10" name="Action Button: Blank 9">
            <a:hlinkClick r:id="rId3" action="ppaction://hlinksldjump" highlightClick="1"/>
            <a:extLst>
              <a:ext uri="{FF2B5EF4-FFF2-40B4-BE49-F238E27FC236}">
                <a16:creationId xmlns:a16="http://schemas.microsoft.com/office/drawing/2014/main" id="{6AA0C34A-7385-E80D-4CD2-BFACD2C9C142}"/>
              </a:ext>
            </a:extLst>
          </p:cNvPr>
          <p:cNvSpPr/>
          <p:nvPr/>
        </p:nvSpPr>
        <p:spPr>
          <a:xfrm>
            <a:off x="10473070" y="6172200"/>
            <a:ext cx="1376166" cy="358362"/>
          </a:xfrm>
          <a:prstGeom prst="actionButtonBlank">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Back</a:t>
            </a:r>
          </a:p>
        </p:txBody>
      </p:sp>
    </p:spTree>
    <p:extLst>
      <p:ext uri="{BB962C8B-B14F-4D97-AF65-F5344CB8AC3E}">
        <p14:creationId xmlns:p14="http://schemas.microsoft.com/office/powerpoint/2010/main" val="696347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octor friendly shaking hands with a patient">
            <a:extLst>
              <a:ext uri="{FF2B5EF4-FFF2-40B4-BE49-F238E27FC236}">
                <a16:creationId xmlns:a16="http://schemas.microsoft.com/office/drawing/2014/main" id="{52B67E9D-4AE4-C8BA-2E21-ED70CB00B6A8}"/>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317F340C-4A78-3D7C-FC68-E7BA95E63324}"/>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rPr>
              <a:t>Engage Learners in Varied Contexts &amp; Practice</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D1072A-4327-5CBC-A180-58AE8ADCB3BB}"/>
              </a:ext>
            </a:extLst>
          </p:cNvPr>
          <p:cNvSpPr>
            <a:spLocks noGrp="1"/>
          </p:cNvSpPr>
          <p:nvPr>
            <p:ph idx="1"/>
          </p:nvPr>
        </p:nvSpPr>
        <p:spPr>
          <a:xfrm>
            <a:off x="841248" y="3502152"/>
            <a:ext cx="10506456" cy="2670048"/>
          </a:xfrm>
        </p:spPr>
        <p:txBody>
          <a:bodyPr>
            <a:normAutofit/>
          </a:bodyPr>
          <a:lstStyle/>
          <a:p>
            <a:r>
              <a:rPr lang="en-US" sz="2000">
                <a:solidFill>
                  <a:schemeClr val="bg1"/>
                </a:solidFill>
              </a:rPr>
              <a:t>Skills can be practiced regularly so they become routine and automatic. After working with your SME, you will know the complexities of the skill application. Apply this to the contexts and practice scenarios you create.</a:t>
            </a:r>
          </a:p>
          <a:p>
            <a:r>
              <a:rPr lang="en-US" sz="2000">
                <a:solidFill>
                  <a:schemeClr val="bg1"/>
                </a:solidFill>
              </a:rPr>
              <a:t>Intentionally extract underlying principles. Doing this will help learners learn to apply their skills in diverse situations. Even if the situation wasn’t proposed in training.</a:t>
            </a:r>
          </a:p>
        </p:txBody>
      </p:sp>
      <p:sp>
        <p:nvSpPr>
          <p:cNvPr id="6" name="Action Button: Blank 5">
            <a:hlinkClick r:id="rId3" action="ppaction://hlinksldjump" highlightClick="1"/>
            <a:extLst>
              <a:ext uri="{FF2B5EF4-FFF2-40B4-BE49-F238E27FC236}">
                <a16:creationId xmlns:a16="http://schemas.microsoft.com/office/drawing/2014/main" id="{F9C7DC0E-4E2E-492F-6113-677A3031B634}"/>
              </a:ext>
            </a:extLst>
          </p:cNvPr>
          <p:cNvSpPr/>
          <p:nvPr/>
        </p:nvSpPr>
        <p:spPr>
          <a:xfrm>
            <a:off x="10473070" y="6172200"/>
            <a:ext cx="1376166" cy="358362"/>
          </a:xfrm>
          <a:prstGeom prst="actionButtonBlank">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Back</a:t>
            </a:r>
          </a:p>
        </p:txBody>
      </p:sp>
    </p:spTree>
    <p:extLst>
      <p:ext uri="{BB962C8B-B14F-4D97-AF65-F5344CB8AC3E}">
        <p14:creationId xmlns:p14="http://schemas.microsoft.com/office/powerpoint/2010/main" val="681067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 using a machine">
            <a:extLst>
              <a:ext uri="{FF2B5EF4-FFF2-40B4-BE49-F238E27FC236}">
                <a16:creationId xmlns:a16="http://schemas.microsoft.com/office/drawing/2014/main" id="{2222193E-A906-18AA-4015-712390FAD6A8}"/>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6040" b="10431"/>
          <a:stretch/>
        </p:blipFill>
        <p:spPr>
          <a:xfrm>
            <a:off x="20" y="10"/>
            <a:ext cx="12191979" cy="6857990"/>
          </a:xfrm>
          <a:prstGeom prst="rect">
            <a:avLst/>
          </a:prstGeom>
        </p:spPr>
      </p:pic>
      <p:sp>
        <p:nvSpPr>
          <p:cNvPr id="2" name="Title 1">
            <a:extLst>
              <a:ext uri="{FF2B5EF4-FFF2-40B4-BE49-F238E27FC236}">
                <a16:creationId xmlns:a16="http://schemas.microsoft.com/office/drawing/2014/main" id="{96E03BEE-0D9A-7727-E7FE-962555890228}"/>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rPr>
              <a:t>Design Learning Systems with Transfer Opportunities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2436CC-6966-26A3-6895-7434300EBA94}"/>
              </a:ext>
            </a:extLst>
          </p:cNvPr>
          <p:cNvSpPr>
            <a:spLocks noGrp="1"/>
          </p:cNvSpPr>
          <p:nvPr>
            <p:ph idx="1"/>
          </p:nvPr>
        </p:nvSpPr>
        <p:spPr>
          <a:xfrm>
            <a:off x="841248" y="3502152"/>
            <a:ext cx="10506456" cy="2670048"/>
          </a:xfrm>
        </p:spPr>
        <p:txBody>
          <a:bodyPr>
            <a:normAutofit/>
          </a:bodyPr>
          <a:lstStyle/>
          <a:p>
            <a:r>
              <a:rPr lang="en-US" sz="2000">
                <a:solidFill>
                  <a:schemeClr val="bg1"/>
                </a:solidFill>
              </a:rPr>
              <a:t>Work with your SME to emphasize job reinforcement for training tasks. </a:t>
            </a:r>
          </a:p>
          <a:p>
            <a:pPr marL="457200" lvl="1" indent="0">
              <a:buNone/>
            </a:pPr>
            <a:r>
              <a:rPr lang="en-US" sz="2000" i="1">
                <a:solidFill>
                  <a:schemeClr val="bg1"/>
                </a:solidFill>
              </a:rPr>
              <a:t>This includes ensuring an adequate frequency of performance of trained tasks for learners after instruction. Make sure that as learners are provided with on-the-job practice, it includes various complexities of performing the tasks.</a:t>
            </a:r>
          </a:p>
          <a:p>
            <a:r>
              <a:rPr lang="en-US" sz="2000">
                <a:solidFill>
                  <a:schemeClr val="bg1"/>
                </a:solidFill>
              </a:rPr>
              <a:t>Also, work to remove barriers that may interfere with transfer. </a:t>
            </a:r>
          </a:p>
          <a:p>
            <a:pPr marL="457200" lvl="1" indent="0">
              <a:buNone/>
            </a:pPr>
            <a:r>
              <a:rPr lang="en-US" sz="2000" i="1">
                <a:solidFill>
                  <a:schemeClr val="bg1"/>
                </a:solidFill>
              </a:rPr>
              <a:t>This includes making sure that learners have the proper resources to perform the trained tasks on the job. It also includes making sure that the job environment supports the practice</a:t>
            </a:r>
            <a:r>
              <a:rPr lang="en-US" sz="2000">
                <a:solidFill>
                  <a:schemeClr val="bg1"/>
                </a:solidFill>
              </a:rPr>
              <a:t>.</a:t>
            </a:r>
          </a:p>
        </p:txBody>
      </p:sp>
      <p:sp>
        <p:nvSpPr>
          <p:cNvPr id="6" name="Action Button: Blank 5">
            <a:hlinkClick r:id="rId3" action="ppaction://hlinksldjump" highlightClick="1"/>
            <a:extLst>
              <a:ext uri="{FF2B5EF4-FFF2-40B4-BE49-F238E27FC236}">
                <a16:creationId xmlns:a16="http://schemas.microsoft.com/office/drawing/2014/main" id="{1F2C8378-846F-9C9A-4600-E26C55E5F7AC}"/>
              </a:ext>
            </a:extLst>
          </p:cNvPr>
          <p:cNvSpPr/>
          <p:nvPr/>
        </p:nvSpPr>
        <p:spPr>
          <a:xfrm>
            <a:off x="10473070" y="6172200"/>
            <a:ext cx="1376166" cy="358362"/>
          </a:xfrm>
          <a:prstGeom prst="actionButtonBlank">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Back</a:t>
            </a:r>
          </a:p>
        </p:txBody>
      </p:sp>
    </p:spTree>
    <p:extLst>
      <p:ext uri="{BB962C8B-B14F-4D97-AF65-F5344CB8AC3E}">
        <p14:creationId xmlns:p14="http://schemas.microsoft.com/office/powerpoint/2010/main" val="788764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499</Words>
  <Application>Microsoft Office PowerPoint</Application>
  <PresentationFormat>Widescreen</PresentationFormat>
  <Paragraphs>41</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Designing for Transfer of Learning</vt:lpstr>
      <vt:lpstr>Lesson Objectives</vt:lpstr>
      <vt:lpstr>The Importance of Designing for Learning Transfer</vt:lpstr>
      <vt:lpstr>What is Learning Transfer</vt:lpstr>
      <vt:lpstr>Why is Learning Transfer Important?</vt:lpstr>
      <vt:lpstr>How to Design for Transfer Opportunities</vt:lpstr>
      <vt:lpstr>Investigate Connections</vt:lpstr>
      <vt:lpstr>Engage Learners in Varied Contexts &amp; Practice</vt:lpstr>
      <vt:lpstr>Design Learning Systems with Transfer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for Transfer of Learning</dc:title>
  <dc:creator>Brandon Jackson</dc:creator>
  <cp:lastModifiedBy>Brandon Jackson</cp:lastModifiedBy>
  <cp:revision>1</cp:revision>
  <dcterms:created xsi:type="dcterms:W3CDTF">2023-10-11T16:44:42Z</dcterms:created>
  <dcterms:modified xsi:type="dcterms:W3CDTF">2023-10-11T19:38:07Z</dcterms:modified>
</cp:coreProperties>
</file>